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49"/>
  </p:notesMasterIdLst>
  <p:handoutMasterIdLst>
    <p:handoutMasterId r:id="rId50"/>
  </p:handoutMasterIdLst>
  <p:sldIdLst>
    <p:sldId id="327" r:id="rId2"/>
    <p:sldId id="330" r:id="rId3"/>
    <p:sldId id="331" r:id="rId4"/>
    <p:sldId id="332" r:id="rId5"/>
    <p:sldId id="298" r:id="rId6"/>
    <p:sldId id="262" r:id="rId7"/>
    <p:sldId id="263" r:id="rId8"/>
    <p:sldId id="299" r:id="rId9"/>
    <p:sldId id="302" r:id="rId10"/>
    <p:sldId id="264" r:id="rId11"/>
    <p:sldId id="266" r:id="rId12"/>
    <p:sldId id="265" r:id="rId13"/>
    <p:sldId id="276" r:id="rId14"/>
    <p:sldId id="303" r:id="rId15"/>
    <p:sldId id="293" r:id="rId16"/>
    <p:sldId id="277" r:id="rId17"/>
    <p:sldId id="284" r:id="rId18"/>
    <p:sldId id="269" r:id="rId19"/>
    <p:sldId id="304" r:id="rId20"/>
    <p:sldId id="305" r:id="rId21"/>
    <p:sldId id="307" r:id="rId22"/>
    <p:sldId id="306" r:id="rId23"/>
    <p:sldId id="308" r:id="rId24"/>
    <p:sldId id="270" r:id="rId25"/>
    <p:sldId id="309" r:id="rId26"/>
    <p:sldId id="310" r:id="rId27"/>
    <p:sldId id="311" r:id="rId28"/>
    <p:sldId id="312" r:id="rId29"/>
    <p:sldId id="314" r:id="rId30"/>
    <p:sldId id="313" r:id="rId31"/>
    <p:sldId id="315" r:id="rId32"/>
    <p:sldId id="316" r:id="rId33"/>
    <p:sldId id="317" r:id="rId34"/>
    <p:sldId id="294" r:id="rId35"/>
    <p:sldId id="296" r:id="rId36"/>
    <p:sldId id="318" r:id="rId37"/>
    <p:sldId id="319" r:id="rId38"/>
    <p:sldId id="321" r:id="rId39"/>
    <p:sldId id="322" r:id="rId40"/>
    <p:sldId id="323" r:id="rId41"/>
    <p:sldId id="324" r:id="rId42"/>
    <p:sldId id="288" r:id="rId43"/>
    <p:sldId id="289" r:id="rId44"/>
    <p:sldId id="320" r:id="rId45"/>
    <p:sldId id="274" r:id="rId46"/>
    <p:sldId id="275" r:id="rId47"/>
    <p:sldId id="329" r:id="rId48"/>
  </p:sldIdLst>
  <p:sldSz cx="12192000" cy="6858000"/>
  <p:notesSz cx="6858000" cy="1857375"/>
  <p:custDataLst>
    <p:tags r:id="rId5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9" d="100"/>
          <a:sy n="99" d="100"/>
        </p:scale>
        <p:origin x="516"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tags" Target="tags/tag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6/19/2022</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6/19/2022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64516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&lt;ZE&gt;</a:t>
            </a:r>
          </a:p>
          <a:p>
            <a:r>
              <a:rPr lang="en-US" dirty="0">
                <a:solidFill>
                  <a:schemeClr val="bg2"/>
                </a:solidFill>
                <a:latin typeface="Abadi" panose="020B0604020104020204" pitchFamily="34" charset="0"/>
                <a:ea typeface="SF Pro" pitchFamily="2" charset="0"/>
                <a:cs typeface="SF Pro" pitchFamily="2" charset="0"/>
              </a:rPr>
              <a:t>&lt;19/06/2022&gt;</a:t>
            </a:r>
          </a:p>
        </p:txBody>
      </p:sp>
      <p:pic>
        <p:nvPicPr>
          <p:cNvPr id="2" name="Picture 2" descr="IBM Skills Network Logo - Horizontal-noai copy.png"/>
          <p:cNvPicPr>
            <a:picLocks noChangeAspect="1"/>
          </p:cNvPicPr>
          <p:nvPr/>
        </p:nvPicPr>
        <p:blipFill>
          <a:blip r:embed="rId3"/>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932645" y="1758699"/>
            <a:ext cx="10352965" cy="418008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altLang="zh-CN" sz="2200" dirty="0">
                <a:solidFill>
                  <a:schemeClr val="accent3">
                    <a:lumMod val="25000"/>
                  </a:schemeClr>
                </a:solidFill>
                <a:latin typeface="Abadi" panose="020B0604020104020204" pitchFamily="34" charset="0"/>
              </a:rPr>
              <a:t>After the exploration of the dataset, we decide to use ML Algorithms to predict whether the Falcon 9 First Stage lands successfully.</a:t>
            </a:r>
          </a:p>
          <a:p>
            <a:pPr>
              <a:lnSpc>
                <a:spcPct val="100000"/>
              </a:lnSpc>
              <a:spcBef>
                <a:spcPts val="1400"/>
              </a:spcBef>
            </a:pPr>
            <a:r>
              <a:rPr lang="en-US" sz="2200" dirty="0">
                <a:solidFill>
                  <a:schemeClr val="accent3">
                    <a:lumMod val="25000"/>
                  </a:schemeClr>
                </a:solidFill>
                <a:latin typeface="Abadi" panose="020B0604020104020204" pitchFamily="34" charset="0"/>
              </a:rPr>
              <a:t>By feeding crucial data and using different Algorithms like: Tree/SVM/Logistic Regression/KNN, we found that the </a:t>
            </a:r>
            <a:r>
              <a:rPr lang="en-US" altLang="zh-CN" sz="2200" dirty="0">
                <a:solidFill>
                  <a:schemeClr val="accent3">
                    <a:lumMod val="25000"/>
                  </a:schemeClr>
                </a:solidFill>
                <a:latin typeface="Abadi" panose="020B0604020104020204" pitchFamily="34" charset="0"/>
              </a:rPr>
              <a:t>performance of </a:t>
            </a:r>
            <a:r>
              <a:rPr lang="en-US" sz="2200" dirty="0">
                <a:solidFill>
                  <a:schemeClr val="accent3">
                    <a:lumMod val="25000"/>
                  </a:schemeClr>
                </a:solidFill>
                <a:latin typeface="Abadi" panose="020B0604020104020204" pitchFamily="34" charset="0"/>
              </a:rPr>
              <a:t>Tree Algorithm is the best(90%) among all.</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696" y="1780674"/>
            <a:ext cx="10399485" cy="42448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In order to make space travel an affordable affair for everyone, SpaceX has to keep his costs under control. By recovering the first stage booster, SpaceX can launch rockets at a much lower cost than other companies.</a:t>
            </a:r>
          </a:p>
          <a:p>
            <a:pPr>
              <a:spcBef>
                <a:spcPts val="1400"/>
              </a:spcBef>
            </a:pPr>
            <a:endParaRPr lang="en-US" sz="22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Recovering the first stage booster is not something that can be done every time, but if we can determine if the first stage booster can be recovered, then we can determine the cost of the launch. </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altLang="zh-CN" sz="8800" dirty="0">
                <a:solidFill>
                  <a:schemeClr val="bg2">
                    <a:lumMod val="50000"/>
                  </a:schemeClr>
                </a:solidFill>
                <a:latin typeface="Abadi"/>
              </a:rPr>
              <a:t>Space X REST API</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Null value / Standardize / Duplicates / Extreme Value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We used </a:t>
            </a:r>
            <a:r>
              <a:rPr lang="en-US" sz="7600" dirty="0" err="1">
                <a:solidFill>
                  <a:schemeClr val="bg2">
                    <a:lumMod val="50000"/>
                  </a:schemeClr>
                </a:solidFill>
                <a:latin typeface="Abadi"/>
              </a:rPr>
              <a:t>Sklearn</a:t>
            </a:r>
            <a:r>
              <a:rPr lang="en-US" sz="7600" dirty="0">
                <a:solidFill>
                  <a:schemeClr val="bg2">
                    <a:lumMod val="50000"/>
                  </a:schemeClr>
                </a:solidFill>
                <a:latin typeface="Abadi"/>
              </a:rPr>
              <a:t> Package to build the model, tune with </a:t>
            </a:r>
            <a:r>
              <a:rPr lang="en-US" sz="7600" dirty="0" err="1">
                <a:solidFill>
                  <a:schemeClr val="bg2">
                    <a:lumMod val="50000"/>
                  </a:schemeClr>
                </a:solidFill>
                <a:latin typeface="Abadi"/>
              </a:rPr>
              <a:t>GridSearchCV</a:t>
            </a:r>
            <a:r>
              <a:rPr lang="en-US" sz="7600" dirty="0">
                <a:solidFill>
                  <a:schemeClr val="bg2">
                    <a:lumMod val="50000"/>
                  </a:schemeClr>
                </a:solidFill>
                <a:latin typeface="Abadi"/>
              </a:rPr>
              <a:t>, and finally evaluated with Confusion Matrix and Accuracy</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Whole Process in Below</a:t>
            </a: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pic>
        <p:nvPicPr>
          <p:cNvPr id="3" name="图片 2">
            <a:extLst>
              <a:ext uri="{FF2B5EF4-FFF2-40B4-BE49-F238E27FC236}">
                <a16:creationId xmlns:a16="http://schemas.microsoft.com/office/drawing/2014/main" id="{628BCFB6-5059-6CF6-DDF4-C4B2A031C746}"/>
              </a:ext>
            </a:extLst>
          </p:cNvPr>
          <p:cNvPicPr>
            <a:picLocks noChangeAspect="1"/>
          </p:cNvPicPr>
          <p:nvPr/>
        </p:nvPicPr>
        <p:blipFill>
          <a:blip r:embed="rId3"/>
          <a:stretch>
            <a:fillRect/>
          </a:stretch>
        </p:blipFill>
        <p:spPr>
          <a:xfrm>
            <a:off x="427811" y="2622889"/>
            <a:ext cx="11200000" cy="315238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panose="020F0502020204030204"/>
            </a:endParaRPr>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panose="020F0502020204030204"/>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TA4NzJlMjlhNzc4NTY4MGQxNTAxZjVhMTZmZjM5ZWQifQ=="/>
</p:tagLst>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TotalTime>
  <Words>1469</Words>
  <Application>Microsoft Office PowerPoint</Application>
  <PresentationFormat>宽屏</PresentationFormat>
  <Paragraphs>233</Paragraphs>
  <Slides>47</Slides>
  <Notes>4</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47</vt:i4>
      </vt:variant>
    </vt:vector>
  </HeadingPairs>
  <TitlesOfParts>
    <vt:vector size="54" baseType="lpstr">
      <vt:lpstr>IBM Plex Mono Text</vt:lpstr>
      <vt:lpstr>Abadi</vt:lpstr>
      <vt:lpstr>Arial</vt:lpstr>
      <vt:lpstr>Calibri</vt:lpstr>
      <vt:lpstr>Calibri Light</vt:lpstr>
      <vt:lpstr>IBM Plex Mono SemiBold</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CAO Ze</cp:lastModifiedBy>
  <cp:revision>201</cp:revision>
  <dcterms:created xsi:type="dcterms:W3CDTF">2021-04-29T18:58:00Z</dcterms:created>
  <dcterms:modified xsi:type="dcterms:W3CDTF">2022-06-19T02:23:41Z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0E79C76367C84D6A84059AA99F8A436D</vt:lpwstr>
  </property>
  <property fmtid="{D5CDD505-2E9C-101B-9397-08002B2CF9AE}" pid="4" name="KSOProductBuildVer">
    <vt:lpwstr>2052-11.1.0.11691</vt:lpwstr>
  </property>
</Properties>
</file>